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Amatic SC"/>
      <p:regular r:id="rId31"/>
      <p:bold r:id="rId32"/>
    </p:embeddedFont>
    <p:embeddedFont>
      <p:font typeface="Source Code Pro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maticSC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SourceCodePro-regular.fntdata"/><Relationship Id="rId10" Type="http://schemas.openxmlformats.org/officeDocument/2006/relationships/slide" Target="slides/slide5.xml"/><Relationship Id="rId32" Type="http://schemas.openxmlformats.org/officeDocument/2006/relationships/font" Target="fonts/AmaticS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ourceCodePr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06804c62_0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06804c62_0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d06804c62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d06804c62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d168e1cf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d168e1cf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bbc14235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bbc14235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bbc14235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bbc14235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bbc14235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bbc14235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d1850971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d1850971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bbc14235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bbc14235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bbc142352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bbc142352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bbc142352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bbc14235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bbc142352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bbc14235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bbc142352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bbc14235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bbc142352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bbc142352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cb6caa12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cb6caa12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cb6caa12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cb6caa12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cb6caa12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cb6caa12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cb9b2f0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cb9b2f0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b9b2f0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b9b2f0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d06804c62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d06804c62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d06804c62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d06804c62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1" Type="http://schemas.openxmlformats.org/officeDocument/2006/relationships/image" Target="../media/image16.png"/><Relationship Id="rId10" Type="http://schemas.openxmlformats.org/officeDocument/2006/relationships/image" Target="../media/image12.png"/><Relationship Id="rId12" Type="http://schemas.openxmlformats.org/officeDocument/2006/relationships/hyperlink" Target="https://github.com/angular/angular/blob/e1f6d1538784eb87f7497bef27e3c313184c2d30/packages/common/src/directives/ng_template_outlet.ts#L35" TargetMode="External"/><Relationship Id="rId9" Type="http://schemas.openxmlformats.org/officeDocument/2006/relationships/hyperlink" Target="https://stackblitz.com/edit/start-to-source-24-directive-outlet-alternative" TargetMode="External"/><Relationship Id="rId5" Type="http://schemas.openxmlformats.org/officeDocument/2006/relationships/hyperlink" Target="https://stackblitz.com/edit/start-to-source-21-directive-template" TargetMode="External"/><Relationship Id="rId6" Type="http://schemas.openxmlformats.org/officeDocument/2006/relationships/hyperlink" Target="https://stackblitz.com/edit/start-to-source-22-directive-template-reference" TargetMode="External"/><Relationship Id="rId7" Type="http://schemas.openxmlformats.org/officeDocument/2006/relationships/image" Target="../media/image15.png"/><Relationship Id="rId8" Type="http://schemas.openxmlformats.org/officeDocument/2006/relationships/hyperlink" Target="https://stackblitz.com/edit/start-to-source-23-directive-input-nam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11" Type="http://schemas.openxmlformats.org/officeDocument/2006/relationships/hyperlink" Target="https://github.com/angular/angular/blob/e1f6d1538784eb87f7497bef27e3c313184c2d30/packages/common/src/directives/ng_if.ts#L151" TargetMode="External"/><Relationship Id="rId10" Type="http://schemas.openxmlformats.org/officeDocument/2006/relationships/hyperlink" Target="https://stackblitz.com/edit/start-to-source-29-render-if-fully-working" TargetMode="External"/><Relationship Id="rId9" Type="http://schemas.openxmlformats.org/officeDocument/2006/relationships/image" Target="../media/image25.png"/><Relationship Id="rId5" Type="http://schemas.openxmlformats.org/officeDocument/2006/relationships/hyperlink" Target="https://stackblitz.com/edit/start-to-source-25-structural-directive-intro" TargetMode="External"/><Relationship Id="rId6" Type="http://schemas.openxmlformats.org/officeDocument/2006/relationships/hyperlink" Target="https://stackblitz.com/edit/start-to-source-27-render-if-intro" TargetMode="External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hyperlink" Target="https://stackblitz.com/edit/start-to-source-33-pig-latin-microsyntax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3.png"/><Relationship Id="rId7" Type="http://schemas.openxmlformats.org/officeDocument/2006/relationships/hyperlink" Target="https://stackblitz.com/edit/start-to-source-30-microsyntax" TargetMode="External"/><Relationship Id="rId8" Type="http://schemas.openxmlformats.org/officeDocument/2006/relationships/hyperlink" Target="https://stackblitz.com/edit/start-to-source-31-structural-named-contex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hyperlink" Target="https://stackblitz.com/edit/start-to-source-38-as-keyword" TargetMode="External"/><Relationship Id="rId5" Type="http://schemas.openxmlformats.org/officeDocument/2006/relationships/hyperlink" Target="https://stackblitz.com/edit/start-to-source-40-pig-latin-as-keyword" TargetMode="External"/><Relationship Id="rId6" Type="http://schemas.openxmlformats.org/officeDocument/2006/relationships/image" Target="../media/image32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st.github.com/crutchcorn/d6699231ca1643b19fcfd2f4b772a5d4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tackblitz.com/edit/start-to-source-41-uni-for" TargetMode="External"/><Relationship Id="rId4" Type="http://schemas.openxmlformats.org/officeDocument/2006/relationships/hyperlink" Target="https://stackblitz.com/edit/start-to-source-41-uni-for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stackblitz.com/edit/start-to-source-1-ng-templat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stackblitz.com/edit/start-to-source-2-conditional-render" TargetMode="External"/><Relationship Id="rId6" Type="http://schemas.openxmlformats.org/officeDocument/2006/relationships/hyperlink" Target="https://stackblitz.com/edit/start-to-source-3-contex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5" Type="http://schemas.openxmlformats.org/officeDocument/2006/relationships/image" Target="../media/image7.png"/><Relationship Id="rId6" Type="http://schemas.openxmlformats.org/officeDocument/2006/relationships/hyperlink" Target="https://stackblitz.com/edit/start-to-source-4-viewchild" TargetMode="External"/><Relationship Id="rId7" Type="http://schemas.openxmlformats.org/officeDocument/2006/relationships/hyperlink" Target="https://stackblitz.com/edit/start-to-source-5-view-not-template" TargetMode="External"/><Relationship Id="rId8" Type="http://schemas.openxmlformats.org/officeDocument/2006/relationships/hyperlink" Target="https://stackblitz.com/edit/start-to-source-6-read-pro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hyperlink" Target="https://stackblitz.com/edit/start-to-source-7-viewchildren" TargetMode="External"/><Relationship Id="rId5" Type="http://schemas.openxmlformats.org/officeDocument/2006/relationships/hyperlink" Target="https://stackblitz.com/edit/start-to-source-8-querylist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hyperlink" Target="https://stackblitz.com/edit/start-to-source-16-createembeddedview" TargetMode="External"/><Relationship Id="rId7" Type="http://schemas.openxmlformats.org/officeDocument/2006/relationships/hyperlink" Target="https://stackblitz.com/edit/start-to-source-18-create-embedd-contex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tackblitz.com/edit/start-to-source-19-move-template" TargetMode="External"/><Relationship Id="rId4" Type="http://schemas.openxmlformats.org/officeDocument/2006/relationships/hyperlink" Target="https://stackblitz.com/edit/start-to-source-20-insert-template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hyperlink" Target="https://github.com/angular/angular/blob/e1f6d1538784eb87f7497bef27e3c313184c2d30/packages/core/src/view/refs.ts#L1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Angular Templates - Start to Source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555600"/>
            <a:ext cx="3237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Templates From Directives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11700" y="1389600"/>
            <a:ext cx="2808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do the same template manipulations directly from a directive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125" y="152400"/>
            <a:ext cx="4362762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6909" y="0"/>
            <a:ext cx="470708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311700" y="2145300"/>
            <a:ext cx="4125300" cy="11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Create templates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Create a view container from a directive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Angular creates them on request invisibly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11700" y="3273900"/>
            <a:ext cx="41253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</a:pPr>
            <a:r>
              <a:rPr lang="en"/>
              <a:t>Can get reference to element/template from the directive</a:t>
            </a: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224150" y="89975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1096013" y="89975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8750" y="605375"/>
            <a:ext cx="4756699" cy="41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1967888" y="89975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8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2839763" y="89975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9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34800" y="64925"/>
            <a:ext cx="4927849" cy="496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16150" y="-160575"/>
            <a:ext cx="4927849" cy="54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338675" y="3922900"/>
            <a:ext cx="38775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12"/>
              </a:rPr>
              <a:t>Let's go look at how Angular did it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Directives</a:t>
            </a:r>
            <a:endParaRPr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311700" y="1389600"/>
            <a:ext cx="2808000" cy="15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shorthand way to wrap a tag in a template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Highly extensible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Extremely shorthand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Supports all of the same directive code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250" y="152400"/>
            <a:ext cx="404639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5350" y="92425"/>
            <a:ext cx="4133524" cy="37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224150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1096013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0101" y="3414175"/>
            <a:ext cx="2724699" cy="19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0750" y="-117125"/>
            <a:ext cx="4760250" cy="42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311700" y="2864475"/>
            <a:ext cx="2808000" cy="15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 be applied as a normal directive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0300" y="3267125"/>
            <a:ext cx="2727356" cy="1377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1967888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10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338675" y="3922900"/>
            <a:ext cx="38775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11"/>
              </a:rPr>
              <a:t>Once again - let's  go check the source code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MicroSyntax</a:t>
            </a:r>
            <a:endParaRPr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311700" y="1389600"/>
            <a:ext cx="2808000" cy="16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directives have a special language-like syntax to bind to context and inputs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Inputs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Default context binding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325" y="152400"/>
            <a:ext cx="5049537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4"/>
          <p:cNvCxnSpPr/>
          <p:nvPr/>
        </p:nvCxnSpPr>
        <p:spPr>
          <a:xfrm>
            <a:off x="6406450" y="4069650"/>
            <a:ext cx="2293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5" name="Google Shape;18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409" y="-5650"/>
            <a:ext cx="61461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311700" y="2873050"/>
            <a:ext cx="28080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Named context binding</a:t>
            </a:r>
            <a:endParaRPr/>
          </a:p>
        </p:txBody>
      </p:sp>
      <p:cxnSp>
        <p:nvCxnSpPr>
          <p:cNvPr id="187" name="Google Shape;187;p24"/>
          <p:cNvCxnSpPr/>
          <p:nvPr/>
        </p:nvCxnSpPr>
        <p:spPr>
          <a:xfrm>
            <a:off x="4793550" y="3853750"/>
            <a:ext cx="411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311700" y="3104475"/>
            <a:ext cx="28080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Multi-inputs</a:t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4000" y="70550"/>
            <a:ext cx="5264050" cy="43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75" y="4024103"/>
            <a:ext cx="9144001" cy="1145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4"/>
          <p:cNvCxnSpPr/>
          <p:nvPr/>
        </p:nvCxnSpPr>
        <p:spPr>
          <a:xfrm>
            <a:off x="2433925" y="4482350"/>
            <a:ext cx="6297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24"/>
          <p:cNvSpPr txBox="1"/>
          <p:nvPr/>
        </p:nvSpPr>
        <p:spPr>
          <a:xfrm>
            <a:off x="224150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7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1096013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8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1967888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9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"As" keyword</a:t>
            </a:r>
            <a:endParaRPr/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311700" y="1389600"/>
            <a:ext cx="28080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`as` keyword allows you to save an exported value as a reference variable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Works as an alternative to let keyword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063888"/>
            <a:ext cx="5719500" cy="301573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1096013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1967888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7048" y="-152400"/>
            <a:ext cx="576695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425" y="4628250"/>
            <a:ext cx="9144000" cy="5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425" y="2835000"/>
            <a:ext cx="9144001" cy="937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>
            <p:ph idx="1" type="body"/>
          </p:nvPr>
        </p:nvSpPr>
        <p:spPr>
          <a:xfrm>
            <a:off x="311700" y="2752225"/>
            <a:ext cx="28080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 be used to get a value from an input</a:t>
            </a:r>
            <a:endParaRPr/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311700" y="3267625"/>
            <a:ext cx="2808000" cy="9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Must return the same name of that input as context key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Syntax</a:t>
            </a:r>
            <a:endParaRPr/>
          </a:p>
        </p:txBody>
      </p:sp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311700" y="1389600"/>
            <a:ext cx="8585700" cy="14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First value preserved for default input value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All </a:t>
            </a:r>
            <a:r>
              <a:rPr lang="en"/>
              <a:t>separators</a:t>
            </a:r>
            <a:r>
              <a:rPr lang="en"/>
              <a:t> are optional</a:t>
            </a:r>
            <a:endParaRPr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5" y="2698348"/>
            <a:ext cx="9144001" cy="26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/>
        </p:nvSpPr>
        <p:spPr>
          <a:xfrm>
            <a:off x="210900" y="1320530"/>
            <a:ext cx="8722200" cy="18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Because of how loose the syntax is for microsyntax, you can keep this handy quisy-regex handy in mind to know what's a valid syntax:</a:t>
            </a:r>
            <a:b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b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`*:prefix="( ("let" :local ("=" :export)? ";"?) | (:expression ("as" :local)?) ) (';' | ',')? ( ("let" :local ("=" :export)? ";"?) | (:export "as" :local ";"?) | (:key ":"? :expression ("as" :local)? ";"?) )*"`</a:t>
            </a:r>
            <a:b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b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" sz="1200" u="sng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(yes, this is real, albeit expanded)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7635350" y="212425"/>
            <a:ext cx="1402200" cy="14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4797775" y="212425"/>
            <a:ext cx="2685300" cy="14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5681675" y="3450350"/>
            <a:ext cx="3325800" cy="14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4797875" y="1803607"/>
            <a:ext cx="4221900" cy="14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7130280" y="2245572"/>
            <a:ext cx="1371600" cy="548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 txBox="1"/>
          <p:nvPr/>
        </p:nvSpPr>
        <p:spPr>
          <a:xfrm>
            <a:off x="4798325" y="2809457"/>
            <a:ext cx="4221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:keyExp = :key ":"? :expression ("as" :local)? ";"?</a:t>
            </a:r>
            <a:endParaRPr sz="1200">
              <a:solidFill>
                <a:srgbClr val="24292E"/>
              </a:solidFill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7221495" y="2337012"/>
            <a:ext cx="4572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</a:t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7770135" y="2337012"/>
            <a:ext cx="640200" cy="365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4935495" y="2337012"/>
            <a:ext cx="548700" cy="36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</a:t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8580778" y="4021750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;</a:t>
            </a:r>
            <a:endParaRPr b="1" sz="2400"/>
          </a:p>
        </p:txBody>
      </p:sp>
      <p:sp>
        <p:nvSpPr>
          <p:cNvPr id="231" name="Google Shape;231;p27"/>
          <p:cNvSpPr/>
          <p:nvPr/>
        </p:nvSpPr>
        <p:spPr>
          <a:xfrm>
            <a:off x="5575575" y="2337012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:</a:t>
            </a:r>
            <a:endParaRPr b="1" sz="2400"/>
          </a:p>
        </p:txBody>
      </p:sp>
      <p:sp>
        <p:nvSpPr>
          <p:cNvPr id="232" name="Google Shape;232;p27"/>
          <p:cNvSpPr/>
          <p:nvPr/>
        </p:nvSpPr>
        <p:spPr>
          <a:xfrm>
            <a:off x="5941335" y="2337012"/>
            <a:ext cx="1097400" cy="36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expression</a:t>
            </a:r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88989" y="4194632"/>
            <a:ext cx="1280100" cy="300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Optional </a:t>
            </a:r>
            <a:r>
              <a:rPr lang="en" sz="1100"/>
              <a:t>Token</a:t>
            </a:r>
            <a:endParaRPr sz="1100"/>
          </a:p>
        </p:txBody>
      </p:sp>
      <p:sp>
        <p:nvSpPr>
          <p:cNvPr id="234" name="Google Shape;234;p27"/>
          <p:cNvSpPr/>
          <p:nvPr/>
        </p:nvSpPr>
        <p:spPr>
          <a:xfrm>
            <a:off x="1678789" y="4194632"/>
            <a:ext cx="1554600" cy="3003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Preserved Keyword</a:t>
            </a:r>
            <a:endParaRPr sz="1100"/>
          </a:p>
        </p:txBody>
      </p:sp>
      <p:sp>
        <p:nvSpPr>
          <p:cNvPr id="235" name="Google Shape;235;p27"/>
          <p:cNvSpPr txBox="1"/>
          <p:nvPr/>
        </p:nvSpPr>
        <p:spPr>
          <a:xfrm>
            <a:off x="4797775" y="1239675"/>
            <a:ext cx="2685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:as = :export "as" :local ";"?</a:t>
            </a: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5833975" y="3983755"/>
            <a:ext cx="5487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</a:t>
            </a: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5776223" y="691105"/>
            <a:ext cx="4572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</a:t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7209183" y="3892250"/>
            <a:ext cx="1280100" cy="548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2492698" y="4595149"/>
            <a:ext cx="3082800" cy="318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Template Reference Variable Declaration</a:t>
            </a:r>
            <a:endParaRPr sz="1100"/>
          </a:p>
        </p:txBody>
      </p:sp>
      <p:sp>
        <p:nvSpPr>
          <p:cNvPr id="240" name="Google Shape;240;p27"/>
          <p:cNvSpPr/>
          <p:nvPr/>
        </p:nvSpPr>
        <p:spPr>
          <a:xfrm>
            <a:off x="6477663" y="3983750"/>
            <a:ext cx="640200" cy="365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6324863" y="691030"/>
            <a:ext cx="640200" cy="365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242" name="Google Shape;242;p27"/>
          <p:cNvSpPr/>
          <p:nvPr/>
        </p:nvSpPr>
        <p:spPr>
          <a:xfrm>
            <a:off x="7300618" y="3983755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</a:t>
            </a:r>
            <a:endParaRPr/>
          </a:p>
        </p:txBody>
      </p:sp>
      <p:sp>
        <p:nvSpPr>
          <p:cNvPr id="243" name="Google Shape;243;p27"/>
          <p:cNvSpPr/>
          <p:nvPr/>
        </p:nvSpPr>
        <p:spPr>
          <a:xfrm>
            <a:off x="8593095" y="2337012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;</a:t>
            </a:r>
            <a:endParaRPr b="1" sz="2400"/>
          </a:p>
        </p:txBody>
      </p:sp>
      <p:sp>
        <p:nvSpPr>
          <p:cNvPr id="244" name="Google Shape;244;p27"/>
          <p:cNvSpPr/>
          <p:nvPr/>
        </p:nvSpPr>
        <p:spPr>
          <a:xfrm>
            <a:off x="7056383" y="691030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;</a:t>
            </a:r>
            <a:endParaRPr b="1" sz="2400"/>
          </a:p>
        </p:txBody>
      </p:sp>
      <p:sp>
        <p:nvSpPr>
          <p:cNvPr id="245" name="Google Shape;245;p27"/>
          <p:cNvSpPr/>
          <p:nvPr/>
        </p:nvSpPr>
        <p:spPr>
          <a:xfrm>
            <a:off x="4950176" y="691030"/>
            <a:ext cx="731400" cy="365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</a:t>
            </a: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7666378" y="3983750"/>
            <a:ext cx="731400" cy="365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</a:t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3381189" y="4194632"/>
            <a:ext cx="1920300" cy="3003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Exported Key of Context</a:t>
            </a:r>
            <a:endParaRPr sz="1100"/>
          </a:p>
        </p:txBody>
      </p:sp>
      <p:sp>
        <p:nvSpPr>
          <p:cNvPr id="248" name="Google Shape;248;p27"/>
          <p:cNvSpPr/>
          <p:nvPr/>
        </p:nvSpPr>
        <p:spPr>
          <a:xfrm>
            <a:off x="294325" y="3706525"/>
            <a:ext cx="2103000" cy="397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 value or function call that returns a value</a:t>
            </a:r>
            <a:endParaRPr sz="1100"/>
          </a:p>
        </p:txBody>
      </p:sp>
      <p:sp>
        <p:nvSpPr>
          <p:cNvPr id="249" name="Google Shape;249;p27"/>
          <p:cNvSpPr/>
          <p:nvPr/>
        </p:nvSpPr>
        <p:spPr>
          <a:xfrm>
            <a:off x="2492693" y="3706525"/>
            <a:ext cx="2469000" cy="39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Input on directive with same name after prefix name</a:t>
            </a:r>
            <a:endParaRPr sz="1100"/>
          </a:p>
        </p:txBody>
      </p:sp>
      <p:sp>
        <p:nvSpPr>
          <p:cNvPr id="250" name="Google Shape;250;p27"/>
          <p:cNvSpPr txBox="1"/>
          <p:nvPr/>
        </p:nvSpPr>
        <p:spPr>
          <a:xfrm>
            <a:off x="4797775" y="1803607"/>
            <a:ext cx="4221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keyExp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5681575" y="3450350"/>
            <a:ext cx="332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let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4797775" y="157625"/>
            <a:ext cx="2685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5681575" y="4456195"/>
            <a:ext cx="332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:let = "let" :local ("=" :export)? ";"?</a:t>
            </a:r>
            <a:endParaRPr sz="10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294325" y="4604024"/>
            <a:ext cx="2103000" cy="300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Grouping of optional items</a:t>
            </a:r>
            <a:endParaRPr sz="1100"/>
          </a:p>
        </p:txBody>
      </p:sp>
      <p:sp>
        <p:nvSpPr>
          <p:cNvPr id="255" name="Google Shape;255;p27"/>
          <p:cNvSpPr/>
          <p:nvPr/>
        </p:nvSpPr>
        <p:spPr>
          <a:xfrm>
            <a:off x="7787750" y="745825"/>
            <a:ext cx="1097400" cy="36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expression</a:t>
            </a:r>
            <a:endParaRPr/>
          </a:p>
        </p:txBody>
      </p:sp>
      <p:sp>
        <p:nvSpPr>
          <p:cNvPr id="256" name="Google Shape;256;p27"/>
          <p:cNvSpPr txBox="1"/>
          <p:nvPr/>
        </p:nvSpPr>
        <p:spPr>
          <a:xfrm>
            <a:off x="7635350" y="212425"/>
            <a:ext cx="1402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expression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7" name="Google Shape;257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MICROSYNTAX RULES</a:t>
            </a:r>
            <a:endParaRPr/>
          </a:p>
        </p:txBody>
      </p:sp>
      <p:sp>
        <p:nvSpPr>
          <p:cNvPr id="258" name="Google Shape;258;p27"/>
          <p:cNvSpPr txBox="1"/>
          <p:nvPr>
            <p:ph idx="1" type="body"/>
          </p:nvPr>
        </p:nvSpPr>
        <p:spPr>
          <a:xfrm>
            <a:off x="311700" y="1389600"/>
            <a:ext cx="4333800" cy="14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Microsyntax is based off of 4 main components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Expressions returns values to be passed to inputs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If no export var declared, assume default</a:t>
            </a:r>
            <a:endParaRPr/>
          </a:p>
        </p:txBody>
      </p:sp>
      <p:sp>
        <p:nvSpPr>
          <p:cNvPr id="259" name="Google Shape;259;p27"/>
          <p:cNvSpPr txBox="1"/>
          <p:nvPr>
            <p:ph type="title"/>
          </p:nvPr>
        </p:nvSpPr>
        <p:spPr>
          <a:xfrm>
            <a:off x="294325" y="2950813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/>
          <p:nvPr/>
        </p:nvSpPr>
        <p:spPr>
          <a:xfrm>
            <a:off x="3333000" y="-1303375"/>
            <a:ext cx="1402200" cy="14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8"/>
          <p:cNvSpPr/>
          <p:nvPr/>
        </p:nvSpPr>
        <p:spPr>
          <a:xfrm>
            <a:off x="355675" y="-1303375"/>
            <a:ext cx="2685300" cy="14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8"/>
          <p:cNvSpPr/>
          <p:nvPr/>
        </p:nvSpPr>
        <p:spPr>
          <a:xfrm>
            <a:off x="804325" y="1878975"/>
            <a:ext cx="3325800" cy="14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8"/>
          <p:cNvSpPr/>
          <p:nvPr/>
        </p:nvSpPr>
        <p:spPr>
          <a:xfrm>
            <a:off x="355775" y="287807"/>
            <a:ext cx="4221900" cy="146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2688180" y="729772"/>
            <a:ext cx="1371600" cy="548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"/>
          <p:cNvSpPr txBox="1"/>
          <p:nvPr/>
        </p:nvSpPr>
        <p:spPr>
          <a:xfrm>
            <a:off x="356225" y="1293657"/>
            <a:ext cx="4221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:keyExp = :key ":"? :expression ("as" :local)? ";"?</a:t>
            </a:r>
            <a:endParaRPr sz="1200">
              <a:solidFill>
                <a:srgbClr val="24292E"/>
              </a:solidFill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2779395" y="821212"/>
            <a:ext cx="4572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</a:t>
            </a: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3328035" y="821212"/>
            <a:ext cx="640200" cy="365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272" name="Google Shape;272;p28"/>
          <p:cNvSpPr/>
          <p:nvPr/>
        </p:nvSpPr>
        <p:spPr>
          <a:xfrm>
            <a:off x="493395" y="821212"/>
            <a:ext cx="548700" cy="36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</a:t>
            </a:r>
            <a:endParaRPr/>
          </a:p>
        </p:txBody>
      </p:sp>
      <p:sp>
        <p:nvSpPr>
          <p:cNvPr id="273" name="Google Shape;273;p28"/>
          <p:cNvSpPr/>
          <p:nvPr/>
        </p:nvSpPr>
        <p:spPr>
          <a:xfrm>
            <a:off x="3703428" y="2450375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;</a:t>
            </a:r>
            <a:endParaRPr b="1" sz="2400"/>
          </a:p>
        </p:txBody>
      </p:sp>
      <p:sp>
        <p:nvSpPr>
          <p:cNvPr id="274" name="Google Shape;274;p28"/>
          <p:cNvSpPr/>
          <p:nvPr/>
        </p:nvSpPr>
        <p:spPr>
          <a:xfrm>
            <a:off x="1133475" y="821212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:</a:t>
            </a:r>
            <a:endParaRPr b="1" sz="2400"/>
          </a:p>
        </p:txBody>
      </p:sp>
      <p:sp>
        <p:nvSpPr>
          <p:cNvPr id="275" name="Google Shape;275;p28"/>
          <p:cNvSpPr/>
          <p:nvPr/>
        </p:nvSpPr>
        <p:spPr>
          <a:xfrm>
            <a:off x="1499235" y="821212"/>
            <a:ext cx="1097400" cy="36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expression</a:t>
            </a: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288989" y="4194632"/>
            <a:ext cx="1280100" cy="300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Optional Token</a:t>
            </a:r>
            <a:endParaRPr sz="1100"/>
          </a:p>
        </p:txBody>
      </p:sp>
      <p:sp>
        <p:nvSpPr>
          <p:cNvPr id="277" name="Google Shape;277;p28"/>
          <p:cNvSpPr/>
          <p:nvPr/>
        </p:nvSpPr>
        <p:spPr>
          <a:xfrm>
            <a:off x="1678789" y="4194632"/>
            <a:ext cx="1554600" cy="3003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Preserved Keyword</a:t>
            </a:r>
            <a:endParaRPr sz="1100"/>
          </a:p>
        </p:txBody>
      </p:sp>
      <p:sp>
        <p:nvSpPr>
          <p:cNvPr id="278" name="Google Shape;278;p28"/>
          <p:cNvSpPr txBox="1"/>
          <p:nvPr/>
        </p:nvSpPr>
        <p:spPr>
          <a:xfrm>
            <a:off x="355675" y="-276125"/>
            <a:ext cx="2685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:as = :export "as" :local ";"?</a:t>
            </a:r>
            <a:endParaRPr/>
          </a:p>
        </p:txBody>
      </p:sp>
      <p:sp>
        <p:nvSpPr>
          <p:cNvPr id="279" name="Google Shape;279;p28"/>
          <p:cNvSpPr/>
          <p:nvPr/>
        </p:nvSpPr>
        <p:spPr>
          <a:xfrm>
            <a:off x="956625" y="2412380"/>
            <a:ext cx="5487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</a:t>
            </a:r>
            <a:endParaRPr/>
          </a:p>
        </p:txBody>
      </p:sp>
      <p:sp>
        <p:nvSpPr>
          <p:cNvPr id="280" name="Google Shape;280;p28"/>
          <p:cNvSpPr/>
          <p:nvPr/>
        </p:nvSpPr>
        <p:spPr>
          <a:xfrm>
            <a:off x="1334123" y="-824695"/>
            <a:ext cx="4572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</a:t>
            </a:r>
            <a:endParaRPr/>
          </a:p>
        </p:txBody>
      </p:sp>
      <p:sp>
        <p:nvSpPr>
          <p:cNvPr id="281" name="Google Shape;281;p28"/>
          <p:cNvSpPr/>
          <p:nvPr/>
        </p:nvSpPr>
        <p:spPr>
          <a:xfrm>
            <a:off x="2331833" y="2320875"/>
            <a:ext cx="1280100" cy="548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8"/>
          <p:cNvSpPr/>
          <p:nvPr/>
        </p:nvSpPr>
        <p:spPr>
          <a:xfrm>
            <a:off x="2492698" y="4595149"/>
            <a:ext cx="3082800" cy="318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Template Reference Variable Declaration</a:t>
            </a:r>
            <a:endParaRPr sz="1100"/>
          </a:p>
        </p:txBody>
      </p:sp>
      <p:sp>
        <p:nvSpPr>
          <p:cNvPr id="283" name="Google Shape;283;p28"/>
          <p:cNvSpPr/>
          <p:nvPr/>
        </p:nvSpPr>
        <p:spPr>
          <a:xfrm>
            <a:off x="1600313" y="2412375"/>
            <a:ext cx="640200" cy="365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284" name="Google Shape;284;p28"/>
          <p:cNvSpPr/>
          <p:nvPr/>
        </p:nvSpPr>
        <p:spPr>
          <a:xfrm>
            <a:off x="1882763" y="-824770"/>
            <a:ext cx="640200" cy="365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285" name="Google Shape;285;p28"/>
          <p:cNvSpPr/>
          <p:nvPr/>
        </p:nvSpPr>
        <p:spPr>
          <a:xfrm>
            <a:off x="2423268" y="2412380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</a:t>
            </a:r>
            <a:endParaRPr/>
          </a:p>
        </p:txBody>
      </p:sp>
      <p:sp>
        <p:nvSpPr>
          <p:cNvPr id="286" name="Google Shape;286;p28"/>
          <p:cNvSpPr/>
          <p:nvPr/>
        </p:nvSpPr>
        <p:spPr>
          <a:xfrm>
            <a:off x="4150995" y="821212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;</a:t>
            </a:r>
            <a:endParaRPr b="1" sz="2400"/>
          </a:p>
        </p:txBody>
      </p:sp>
      <p:sp>
        <p:nvSpPr>
          <p:cNvPr id="287" name="Google Shape;287;p28"/>
          <p:cNvSpPr/>
          <p:nvPr/>
        </p:nvSpPr>
        <p:spPr>
          <a:xfrm>
            <a:off x="2614283" y="-824770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;</a:t>
            </a:r>
            <a:endParaRPr b="1" sz="2400"/>
          </a:p>
        </p:txBody>
      </p:sp>
      <p:sp>
        <p:nvSpPr>
          <p:cNvPr id="288" name="Google Shape;288;p28"/>
          <p:cNvSpPr/>
          <p:nvPr/>
        </p:nvSpPr>
        <p:spPr>
          <a:xfrm>
            <a:off x="508076" y="-824770"/>
            <a:ext cx="731400" cy="365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</a:t>
            </a:r>
            <a:endParaRPr/>
          </a:p>
        </p:txBody>
      </p:sp>
      <p:sp>
        <p:nvSpPr>
          <p:cNvPr id="289" name="Google Shape;289;p28"/>
          <p:cNvSpPr/>
          <p:nvPr/>
        </p:nvSpPr>
        <p:spPr>
          <a:xfrm>
            <a:off x="2789028" y="2412375"/>
            <a:ext cx="731400" cy="365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</a:t>
            </a:r>
            <a:endParaRPr/>
          </a:p>
        </p:txBody>
      </p:sp>
      <p:sp>
        <p:nvSpPr>
          <p:cNvPr id="290" name="Google Shape;290;p28"/>
          <p:cNvSpPr/>
          <p:nvPr/>
        </p:nvSpPr>
        <p:spPr>
          <a:xfrm>
            <a:off x="3381189" y="4194632"/>
            <a:ext cx="1920300" cy="3003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Exported Key of Context</a:t>
            </a:r>
            <a:endParaRPr sz="1100"/>
          </a:p>
        </p:txBody>
      </p:sp>
      <p:sp>
        <p:nvSpPr>
          <p:cNvPr id="291" name="Google Shape;291;p28"/>
          <p:cNvSpPr/>
          <p:nvPr/>
        </p:nvSpPr>
        <p:spPr>
          <a:xfrm>
            <a:off x="294325" y="3706525"/>
            <a:ext cx="2103000" cy="397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 value or function call that returns a value</a:t>
            </a:r>
            <a:endParaRPr sz="1100"/>
          </a:p>
        </p:txBody>
      </p:sp>
      <p:sp>
        <p:nvSpPr>
          <p:cNvPr id="292" name="Google Shape;292;p28"/>
          <p:cNvSpPr/>
          <p:nvPr/>
        </p:nvSpPr>
        <p:spPr>
          <a:xfrm>
            <a:off x="2492693" y="3706525"/>
            <a:ext cx="2469000" cy="39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Input on directive with same name after prefix name</a:t>
            </a:r>
            <a:endParaRPr sz="1100"/>
          </a:p>
        </p:txBody>
      </p:sp>
      <p:sp>
        <p:nvSpPr>
          <p:cNvPr id="293" name="Google Shape;293;p28"/>
          <p:cNvSpPr txBox="1"/>
          <p:nvPr/>
        </p:nvSpPr>
        <p:spPr>
          <a:xfrm>
            <a:off x="355675" y="287807"/>
            <a:ext cx="4221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keyExp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4" name="Google Shape;294;p28"/>
          <p:cNvSpPr txBox="1"/>
          <p:nvPr/>
        </p:nvSpPr>
        <p:spPr>
          <a:xfrm>
            <a:off x="804225" y="1878975"/>
            <a:ext cx="332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let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355675" y="-1358175"/>
            <a:ext cx="2685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as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804225" y="2884820"/>
            <a:ext cx="332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:let = "let" :local ("=" :export)? ";"?</a:t>
            </a:r>
            <a:endParaRPr sz="1000">
              <a:solidFill>
                <a:srgbClr val="24292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294325" y="4604024"/>
            <a:ext cx="2103000" cy="3003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Grouping of optional items</a:t>
            </a:r>
            <a:endParaRPr sz="1100"/>
          </a:p>
        </p:txBody>
      </p:sp>
      <p:sp>
        <p:nvSpPr>
          <p:cNvPr id="298" name="Google Shape;298;p28"/>
          <p:cNvSpPr/>
          <p:nvPr/>
        </p:nvSpPr>
        <p:spPr>
          <a:xfrm>
            <a:off x="3485400" y="-769975"/>
            <a:ext cx="1097400" cy="36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expression</a:t>
            </a:r>
            <a:endParaRPr/>
          </a:p>
        </p:txBody>
      </p:sp>
      <p:sp>
        <p:nvSpPr>
          <p:cNvPr id="299" name="Google Shape;299;p28"/>
          <p:cNvSpPr txBox="1"/>
          <p:nvPr/>
        </p:nvSpPr>
        <p:spPr>
          <a:xfrm>
            <a:off x="3333000" y="-1303375"/>
            <a:ext cx="1402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expression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00" name="Google Shape;300;p28"/>
          <p:cNvSpPr txBox="1"/>
          <p:nvPr>
            <p:ph type="title"/>
          </p:nvPr>
        </p:nvSpPr>
        <p:spPr>
          <a:xfrm>
            <a:off x="294325" y="2950813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/>
          <p:nvPr/>
        </p:nvSpPr>
        <p:spPr>
          <a:xfrm>
            <a:off x="7090274" y="1517400"/>
            <a:ext cx="1606800" cy="1828800"/>
          </a:xfrm>
          <a:prstGeom prst="roundRect">
            <a:avLst>
              <a:gd fmla="val 8376" name="adj"/>
            </a:avLst>
          </a:prstGeom>
          <a:solidFill>
            <a:srgbClr val="EAD1DC"/>
          </a:solidFill>
          <a:ln cap="flat" cmpd="sng" w="9525">
            <a:solidFill>
              <a:srgbClr val="4C11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9"/>
          <p:cNvSpPr/>
          <p:nvPr/>
        </p:nvSpPr>
        <p:spPr>
          <a:xfrm>
            <a:off x="5042024" y="1709425"/>
            <a:ext cx="1395600" cy="1371600"/>
          </a:xfrm>
          <a:prstGeom prst="roundRect">
            <a:avLst>
              <a:gd fmla="val 6907" name="adj"/>
            </a:avLst>
          </a:prstGeom>
          <a:solidFill>
            <a:srgbClr val="D9D2E9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9"/>
          <p:cNvSpPr/>
          <p:nvPr/>
        </p:nvSpPr>
        <p:spPr>
          <a:xfrm>
            <a:off x="6535353" y="1813065"/>
            <a:ext cx="457200" cy="11886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9"/>
          <p:cNvSpPr txBox="1"/>
          <p:nvPr/>
        </p:nvSpPr>
        <p:spPr>
          <a:xfrm>
            <a:off x="6534153" y="2212159"/>
            <a:ext cx="45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or</a:t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7032000" y="4221480"/>
            <a:ext cx="1990200" cy="345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Optional </a:t>
            </a:r>
            <a:r>
              <a:rPr lang="en" sz="1200"/>
              <a:t>Separator</a:t>
            </a:r>
            <a:r>
              <a:rPr lang="en" sz="1200"/>
              <a:t> Token</a:t>
            </a:r>
            <a:endParaRPr sz="1200"/>
          </a:p>
        </p:txBody>
      </p:sp>
      <p:sp>
        <p:nvSpPr>
          <p:cNvPr id="310" name="Google Shape;310;p29"/>
          <p:cNvSpPr/>
          <p:nvPr/>
        </p:nvSpPr>
        <p:spPr>
          <a:xfrm>
            <a:off x="3589552" y="2262150"/>
            <a:ext cx="731400" cy="365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prefix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5327904" y="4660400"/>
            <a:ext cx="1606800" cy="345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HTML Attribute Key</a:t>
            </a:r>
            <a:endParaRPr sz="1200">
              <a:highlight>
                <a:srgbClr val="FFFFFF"/>
              </a:highlight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5134885" y="1931918"/>
            <a:ext cx="1210200" cy="365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expression</a:t>
            </a: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4404802" y="2262150"/>
            <a:ext cx="5487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="</a:t>
            </a:r>
            <a:endParaRPr b="1" sz="2400"/>
          </a:p>
        </p:txBody>
      </p:sp>
      <p:sp>
        <p:nvSpPr>
          <p:cNvPr id="314" name="Google Shape;314;p29"/>
          <p:cNvSpPr/>
          <p:nvPr/>
        </p:nvSpPr>
        <p:spPr>
          <a:xfrm>
            <a:off x="3231509" y="2262150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*</a:t>
            </a:r>
            <a:endParaRPr b="1" sz="2400"/>
          </a:p>
        </p:txBody>
      </p:sp>
      <p:sp>
        <p:nvSpPr>
          <p:cNvPr id="315" name="Google Shape;315;p29"/>
          <p:cNvSpPr txBox="1"/>
          <p:nvPr/>
        </p:nvSpPr>
        <p:spPr>
          <a:xfrm>
            <a:off x="5532635" y="2224526"/>
            <a:ext cx="45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or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7373567" y="1904500"/>
            <a:ext cx="45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or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7373567" y="2550450"/>
            <a:ext cx="45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or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7181717" y="2892025"/>
            <a:ext cx="822900" cy="365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keyExp</a:t>
            </a:r>
            <a:endParaRPr/>
          </a:p>
        </p:txBody>
      </p:sp>
      <p:sp>
        <p:nvSpPr>
          <p:cNvPr id="319" name="Google Shape;319;p29"/>
          <p:cNvSpPr/>
          <p:nvPr/>
        </p:nvSpPr>
        <p:spPr>
          <a:xfrm>
            <a:off x="5474423" y="2571998"/>
            <a:ext cx="5487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</a:t>
            </a:r>
            <a:endParaRPr/>
          </a:p>
        </p:txBody>
      </p:sp>
      <p:sp>
        <p:nvSpPr>
          <p:cNvPr id="320" name="Google Shape;320;p29"/>
          <p:cNvSpPr/>
          <p:nvPr/>
        </p:nvSpPr>
        <p:spPr>
          <a:xfrm>
            <a:off x="7329017" y="1611868"/>
            <a:ext cx="5487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</a:t>
            </a:r>
            <a:endParaRPr/>
          </a:p>
        </p:txBody>
      </p:sp>
      <p:sp>
        <p:nvSpPr>
          <p:cNvPr id="321" name="Google Shape;321;p29"/>
          <p:cNvSpPr/>
          <p:nvPr/>
        </p:nvSpPr>
        <p:spPr>
          <a:xfrm>
            <a:off x="7374765" y="2251955"/>
            <a:ext cx="4572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</a:t>
            </a:r>
            <a:endParaRPr/>
          </a:p>
        </p:txBody>
      </p:sp>
      <p:sp>
        <p:nvSpPr>
          <p:cNvPr id="322" name="Google Shape;322;p29"/>
          <p:cNvSpPr/>
          <p:nvPr/>
        </p:nvSpPr>
        <p:spPr>
          <a:xfrm>
            <a:off x="6626856" y="1922788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;</a:t>
            </a:r>
            <a:endParaRPr b="1" sz="2400"/>
          </a:p>
        </p:txBody>
      </p:sp>
      <p:sp>
        <p:nvSpPr>
          <p:cNvPr id="323" name="Google Shape;323;p29"/>
          <p:cNvSpPr/>
          <p:nvPr/>
        </p:nvSpPr>
        <p:spPr>
          <a:xfrm>
            <a:off x="6626856" y="2562863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,</a:t>
            </a:r>
            <a:endParaRPr b="1" sz="2400"/>
          </a:p>
        </p:txBody>
      </p:sp>
      <p:sp>
        <p:nvSpPr>
          <p:cNvPr id="324" name="Google Shape;324;p29"/>
          <p:cNvSpPr/>
          <p:nvPr/>
        </p:nvSpPr>
        <p:spPr>
          <a:xfrm>
            <a:off x="8793594" y="2262150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"</a:t>
            </a:r>
            <a:endParaRPr b="1" sz="2400"/>
          </a:p>
        </p:txBody>
      </p:sp>
      <p:sp>
        <p:nvSpPr>
          <p:cNvPr id="325" name="Google Shape;325;p29"/>
          <p:cNvSpPr txBox="1"/>
          <p:nvPr/>
        </p:nvSpPr>
        <p:spPr>
          <a:xfrm>
            <a:off x="5042025" y="1229825"/>
            <a:ext cx="1395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First Only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7090275" y="917425"/>
            <a:ext cx="16068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Second and beyond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8107453" y="1813065"/>
            <a:ext cx="457200" cy="11886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9"/>
          <p:cNvSpPr txBox="1"/>
          <p:nvPr/>
        </p:nvSpPr>
        <p:spPr>
          <a:xfrm>
            <a:off x="8106253" y="2212159"/>
            <a:ext cx="45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or</a:t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8198956" y="1922788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;</a:t>
            </a:r>
            <a:endParaRPr b="1" sz="2400"/>
          </a:p>
        </p:txBody>
      </p:sp>
      <p:sp>
        <p:nvSpPr>
          <p:cNvPr id="330" name="Google Shape;330;p29"/>
          <p:cNvSpPr/>
          <p:nvPr/>
        </p:nvSpPr>
        <p:spPr>
          <a:xfrm>
            <a:off x="8198956" y="2562863"/>
            <a:ext cx="274200" cy="365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,</a:t>
            </a:r>
            <a:endParaRPr b="1" sz="2400"/>
          </a:p>
        </p:txBody>
      </p:sp>
      <p:sp>
        <p:nvSpPr>
          <p:cNvPr id="331" name="Google Shape;331;p29"/>
          <p:cNvSpPr/>
          <p:nvPr/>
        </p:nvSpPr>
        <p:spPr>
          <a:xfrm>
            <a:off x="4462424" y="4221480"/>
            <a:ext cx="2450700" cy="3453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4C11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Item in microsyntax after the first</a:t>
            </a:r>
            <a:endParaRPr sz="1200"/>
          </a:p>
        </p:txBody>
      </p:sp>
      <p:sp>
        <p:nvSpPr>
          <p:cNvPr id="332" name="Google Shape;332;p29"/>
          <p:cNvSpPr/>
          <p:nvPr/>
        </p:nvSpPr>
        <p:spPr>
          <a:xfrm>
            <a:off x="7028800" y="4660392"/>
            <a:ext cx="1990200" cy="3453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First item in microsyntax</a:t>
            </a:r>
            <a:endParaRPr sz="1200"/>
          </a:p>
        </p:txBody>
      </p:sp>
      <p:sp>
        <p:nvSpPr>
          <p:cNvPr id="333" name="Google Shape;333;p29"/>
          <p:cNvSpPr/>
          <p:nvPr/>
        </p:nvSpPr>
        <p:spPr>
          <a:xfrm>
            <a:off x="3972225" y="4660400"/>
            <a:ext cx="1298400" cy="3453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Reserved token</a:t>
            </a:r>
            <a:endParaRPr sz="1200"/>
          </a:p>
        </p:txBody>
      </p:sp>
      <p:sp>
        <p:nvSpPr>
          <p:cNvPr id="334" name="Google Shape;334;p29"/>
          <p:cNvSpPr txBox="1"/>
          <p:nvPr>
            <p:ph type="title"/>
          </p:nvPr>
        </p:nvSpPr>
        <p:spPr>
          <a:xfrm>
            <a:off x="311700" y="555600"/>
            <a:ext cx="3050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MICROSYNTAX RULES (PT2)</a:t>
            </a:r>
            <a:endParaRPr/>
          </a:p>
        </p:txBody>
      </p:sp>
      <p:sp>
        <p:nvSpPr>
          <p:cNvPr id="335" name="Google Shape;335;p29"/>
          <p:cNvSpPr txBox="1"/>
          <p:nvPr>
            <p:ph idx="1" type="body"/>
          </p:nvPr>
        </p:nvSpPr>
        <p:spPr>
          <a:xfrm>
            <a:off x="159300" y="1389600"/>
            <a:ext cx="2919900" cy="20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All keys are prefixed with the selector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First item in microsyntax dedicated to input binding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/>
              <a:t>All seperator tokens are optional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That's MicroSyntax!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Let's Apply It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this </a:t>
            </a:r>
            <a:r>
              <a:rPr lang="en"/>
              <a:t>wacky</a:t>
            </a:r>
            <a:r>
              <a:rPr lang="en"/>
              <a:t> person?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I'm Corbin Crutchley</a:t>
            </a:r>
            <a:endParaRPr/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939500" y="724200"/>
            <a:ext cx="39468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work @ Hilton (React)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Worked w/ Angular 2.5 years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Collects retro video games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Loves open source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Remake ngFor!</a:t>
            </a:r>
            <a:endParaRPr/>
          </a:p>
        </p:txBody>
      </p:sp>
      <p:sp>
        <p:nvSpPr>
          <p:cNvPr id="351" name="Google Shape;351;p32"/>
          <p:cNvSpPr txBox="1"/>
          <p:nvPr>
            <p:ph idx="1" type="body"/>
          </p:nvPr>
        </p:nvSpPr>
        <p:spPr>
          <a:xfrm>
            <a:off x="311700" y="1389600"/>
            <a:ext cx="5414400" cy="3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rules: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en" sz="1100">
                <a:solidFill>
                  <a:srgbClr val="333333"/>
                </a:solidFill>
              </a:rPr>
              <a:t>Sample syntax:</a:t>
            </a:r>
            <a:endParaRPr sz="1100">
              <a:solidFill>
                <a:srgbClr val="333333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Consolas"/>
                <a:ea typeface="Consolas"/>
                <a:cs typeface="Consolas"/>
                <a:sym typeface="Consolas"/>
              </a:rPr>
              <a:t>*uniFor="let item of items; let firstItem = isFirst"</a:t>
            </a:r>
            <a:endParaRPr sz="1100">
              <a:solidFill>
                <a:srgbClr val="333333"/>
              </a:solidFill>
              <a:highlight>
                <a:srgbClr val="F3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Char char="-"/>
            </a:pPr>
            <a:r>
              <a:rPr lang="en" sz="1100">
                <a:solidFill>
                  <a:srgbClr val="333333"/>
                </a:solidFill>
              </a:rPr>
              <a:t>Don't update rendered array when value changes</a:t>
            </a:r>
            <a:endParaRPr sz="1100">
              <a:solidFill>
                <a:srgbClr val="333333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Char char="-"/>
            </a:pPr>
            <a:r>
              <a:rPr lang="en" sz="1100">
                <a:solidFill>
                  <a:srgbClr val="333333"/>
                </a:solidFill>
              </a:rPr>
              <a:t>Don't worry about cleanup</a:t>
            </a:r>
            <a:br>
              <a:rPr lang="en" sz="1100">
                <a:solidFill>
                  <a:srgbClr val="333333"/>
                </a:solidFill>
              </a:rPr>
            </a:br>
            <a:endParaRPr sz="11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1100">
                <a:solidFill>
                  <a:srgbClr val="333333"/>
                </a:solidFill>
              </a:rPr>
            </a:br>
            <a:r>
              <a:rPr lang="en" sz="1100">
                <a:solidFill>
                  <a:srgbClr val="333333"/>
                </a:solidFill>
              </a:rPr>
              <a:t>AKA don't do this in prod ;)</a:t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352" name="Google Shape;352;p32">
            <a:hlinkClick r:id="rId3"/>
          </p:cNvPr>
          <p:cNvSpPr txBox="1"/>
          <p:nvPr/>
        </p:nvSpPr>
        <p:spPr>
          <a:xfrm>
            <a:off x="311700" y="3025600"/>
            <a:ext cx="86082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How well did Corbin program on stage? Let's find out!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Coming</a:t>
            </a:r>
            <a:endParaRPr/>
          </a:p>
        </p:txBody>
      </p:sp>
      <p:sp>
        <p:nvSpPr>
          <p:cNvPr id="358" name="Google Shape;358;p33"/>
          <p:cNvSpPr txBox="1"/>
          <p:nvPr>
            <p:ph idx="1" type="subTitle"/>
          </p:nvPr>
        </p:nvSpPr>
        <p:spPr>
          <a:xfrm>
            <a:off x="265500" y="2845225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Comments?</a:t>
            </a:r>
            <a:br>
              <a:rPr lang="en"/>
            </a:br>
            <a:r>
              <a:rPr lang="en"/>
              <a:t>Reach out to me or come talk after</a:t>
            </a:r>
            <a:br>
              <a:rPr lang="en"/>
            </a:br>
            <a:br>
              <a:rPr lang="en"/>
            </a:br>
            <a:r>
              <a:rPr lang="en"/>
              <a:t>@crutchcorn on twitter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crutchcorn@gmail.com</a:t>
            </a:r>
            <a:endParaRPr/>
          </a:p>
        </p:txBody>
      </p:sp>
      <p:sp>
        <p:nvSpPr>
          <p:cNvPr id="359" name="Google Shape;359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templates have more to them: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have a blog post that covers them much more in-depth.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unicorn-utterances.com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What're we going to talk about?</a:t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</a:t>
            </a:r>
            <a:endParaRPr/>
          </a:p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templates are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you can utilize them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Angular uses them internally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are </a:t>
            </a:r>
            <a:r>
              <a:rPr lang="en"/>
              <a:t>structural</a:t>
            </a:r>
            <a:r>
              <a:rPr lang="en"/>
              <a:t> directives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can we write our own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Ng-template intro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389600"/>
            <a:ext cx="3149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Templates are a concept in Angular that allow you to group together a set of elements.</a:t>
            </a:r>
            <a:br>
              <a:rPr lang="en"/>
            </a:b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`ngIf` will show "True" or "False" based on `bool`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`falseTemp` is a </a:t>
            </a:r>
            <a:r>
              <a:rPr i="1" lang="en"/>
              <a:t>template reference variable</a:t>
            </a:r>
            <a:endParaRPr i="1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Won't render on screen without explicitly mentioned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Such as an ngIf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32950" l="14863" r="14595" t="32276"/>
          <a:stretch/>
        </p:blipFill>
        <p:spPr>
          <a:xfrm>
            <a:off x="3718275" y="2243675"/>
            <a:ext cx="4924775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24150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ngTemplateOutlet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You're able to render templates without the use of an `ngIf` by using the `ngTemplateOutlet` directive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2292475"/>
            <a:ext cx="2983200" cy="22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Context is a way to pass data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Named and default args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`$implicit` is preserved keyword for default binding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Context = normal object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Provided as the input `ngTemplateOutletContext`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475" y="924935"/>
            <a:ext cx="5716525" cy="329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7468" y="1549987"/>
            <a:ext cx="5716533" cy="20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311700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183563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ViewChild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389600"/>
            <a:ext cx="2808000" cy="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ViewChild is a way to get a reference in the component logic to a template reference variable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0875" y="473150"/>
            <a:ext cx="5719498" cy="412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2050" y="566563"/>
            <a:ext cx="5650901" cy="39354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2444100"/>
            <a:ext cx="28080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Not just for templates!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 be used to get component props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Angular </a:t>
            </a:r>
            <a:r>
              <a:rPr lang="en"/>
              <a:t>guesses</a:t>
            </a:r>
            <a:r>
              <a:rPr lang="en"/>
              <a:t> the type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3541100"/>
            <a:ext cx="28080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Guessed type can be overwritten using `read` prop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0868" y="0"/>
            <a:ext cx="50532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224150" y="51175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096013" y="51175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7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1967875" y="51175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8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ViewChildren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389600"/>
            <a:ext cx="2808000" cy="20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You're able to get a reference to many items in the template at once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Returns a QueryList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Same query options as ViewChild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Will return every item that the query match</a:t>
            </a:r>
            <a:r>
              <a:rPr lang="en"/>
              <a:t>es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8800" y="375875"/>
            <a:ext cx="5719500" cy="439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3303900"/>
            <a:ext cx="28080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 run code when this query results change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224150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096013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8800" y="2133798"/>
            <a:ext cx="5719501" cy="285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8800" y="375375"/>
            <a:ext cx="5719500" cy="1966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555600"/>
            <a:ext cx="3039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Embed Views from Logic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1423200"/>
            <a:ext cx="3511500" cy="24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Containers are what hold collection of "views". When a template is rendered it "</a:t>
            </a:r>
            <a:r>
              <a:rPr lang="en"/>
              <a:t>embeds</a:t>
            </a:r>
            <a:r>
              <a:rPr lang="en"/>
              <a:t>" a view into a view Container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Using `ViewContainerRef`, you can create embedded views manually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View Containers are created when requested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Have methods to handle views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3175" y="90763"/>
            <a:ext cx="5473224" cy="49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311700" y="3834300"/>
            <a:ext cx="3251700" cy="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createEmbeddedView: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 handle context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Return a view reference</a:t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476" y="331700"/>
            <a:ext cx="4694399" cy="234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4475" y="2552659"/>
            <a:ext cx="4694400" cy="238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224150" y="90775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1096013" y="90775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7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Reference Fun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2738700"/>
            <a:ext cx="2808000" cy="9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But, views have APIs for the following: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 move template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224150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1096013" y="40200"/>
            <a:ext cx="671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/>
              </a:rPr>
              <a:t>Demo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11700" y="3592500"/>
            <a:ext cx="28080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 insert template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750" y="1145100"/>
            <a:ext cx="5665249" cy="28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8750" y="1539863"/>
            <a:ext cx="5665250" cy="206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24889" y="982050"/>
            <a:ext cx="5725373" cy="31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3890400"/>
            <a:ext cx="3397500" cy="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u="sng">
                <a:solidFill>
                  <a:schemeClr val="hlink"/>
                </a:solidFill>
                <a:hlinkClick r:id="rId8"/>
              </a:rPr>
              <a:t>Similar to Angular's code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311300"/>
            <a:ext cx="2808000" cy="15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uses views because it can't do the following: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Can't move elements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Can't change # of elements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1967900" y="4333800"/>
            <a:ext cx="49317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No, this is not the "Angular source" I was talking about in the talk bio</a:t>
            </a:r>
            <a:endParaRPr sz="800">
              <a:solidFill>
                <a:srgbClr val="B7B7B7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